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"/>
          <p:cNvGrpSpPr/>
          <p:nvPr/>
        </p:nvGrpSpPr>
        <p:grpSpPr>
          <a:xfrm>
            <a:off x="11401560" y="6229800"/>
            <a:ext cx="456840" cy="456840"/>
            <a:chOff x="11401560" y="6229800"/>
            <a:chExt cx="456840" cy="456840"/>
          </a:xfrm>
        </p:grpSpPr>
        <p:sp>
          <p:nvSpPr>
            <p:cNvPr id="15" name="CustomShape 2"/>
            <p:cNvSpPr/>
            <p:nvPr/>
          </p:nvSpPr>
          <p:spPr>
            <a:xfrm>
              <a:off x="11401560" y="6229800"/>
              <a:ext cx="456840" cy="456840"/>
            </a:xfrm>
            <a:prstGeom prst="ellipse">
              <a:avLst/>
            </a:prstGeom>
            <a:blipFill rotWithShape="0">
              <a:blip r:embed="rId14"/>
              <a:tile/>
            </a:blip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1431080" y="6258960"/>
              <a:ext cx="398520" cy="3985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" name="CustomShape 4"/>
          <p:cNvSpPr/>
          <p:nvPr/>
        </p:nvSpPr>
        <p:spPr>
          <a:xfrm>
            <a:off x="920880" y="1347120"/>
            <a:ext cx="10222560" cy="80280"/>
          </a:xfrm>
          <a:prstGeom prst="rect">
            <a:avLst/>
          </a:prstGeom>
          <a:blipFill rotWithShape="0">
            <a:blip r:embed="rId15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920880" y="4299840"/>
            <a:ext cx="10222560" cy="80280"/>
          </a:xfrm>
          <a:prstGeom prst="rect">
            <a:avLst/>
          </a:prstGeom>
          <a:blipFill rotWithShape="0">
            <a:blip r:embed="rId15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920880" y="1484640"/>
            <a:ext cx="10222560" cy="2742840"/>
          </a:xfrm>
          <a:prstGeom prst="rect">
            <a:avLst/>
          </a:prstGeom>
          <a:blipFill rotWithShape="0">
            <a:blip r:embed="rId15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" name="Group 7"/>
          <p:cNvGrpSpPr/>
          <p:nvPr/>
        </p:nvGrpSpPr>
        <p:grpSpPr>
          <a:xfrm>
            <a:off x="9649080" y="4069080"/>
            <a:ext cx="1080720" cy="1080720"/>
            <a:chOff x="9649080" y="4069080"/>
            <a:chExt cx="1080720" cy="1080720"/>
          </a:xfrm>
        </p:grpSpPr>
        <p:sp>
          <p:nvSpPr>
            <p:cNvPr id="7" name="CustomShape 8"/>
            <p:cNvSpPr/>
            <p:nvPr/>
          </p:nvSpPr>
          <p:spPr>
            <a:xfrm>
              <a:off x="9649080" y="4069080"/>
              <a:ext cx="1080720" cy="1080720"/>
            </a:xfrm>
            <a:prstGeom prst="ellipse">
              <a:avLst/>
            </a:prstGeom>
            <a:blipFill rotWithShape="0">
              <a:blip r:embed="rId16"/>
              <a:tile/>
            </a:blip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9757440" y="4177080"/>
              <a:ext cx="864360" cy="864360"/>
            </a:xfrm>
            <a:prstGeom prst="ellipse">
              <a:avLst/>
            </a:prstGeom>
            <a:noFill/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" name="PlaceHolder 10"/>
          <p:cNvSpPr>
            <a:spLocks noGrp="1"/>
          </p:cNvSpPr>
          <p:nvPr>
            <p:ph type="title"/>
          </p:nvPr>
        </p:nvSpPr>
        <p:spPr>
          <a:xfrm>
            <a:off x="1051560" y="1432080"/>
            <a:ext cx="9966600" cy="3035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9600" b="0" strike="noStrike" cap="all" spc="-1">
                <a:solidFill>
                  <a:srgbClr val="000000"/>
                </a:solidFill>
                <a:latin typeface="Rockwell Condensed"/>
              </a:rPr>
              <a:t>Click to edit Master title style</a:t>
            </a:r>
            <a:endParaRPr lang="en-US" sz="9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dt"/>
          </p:nvPr>
        </p:nvSpPr>
        <p:spPr>
          <a:xfrm>
            <a:off x="7964280" y="6272640"/>
            <a:ext cx="3273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C82BBE5-66F0-4F9B-8DD9-130ED65A7225}" type="datetime1">
              <a:rPr lang="en-US" sz="1100" b="0" strike="noStrike" spc="-1">
                <a:solidFill>
                  <a:srgbClr val="696464"/>
                </a:solidFill>
                <a:latin typeface="Rockwell"/>
              </a:rPr>
              <a:t>11/22/2020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1" name="PlaceHolder 12"/>
          <p:cNvSpPr>
            <a:spLocks noGrp="1"/>
          </p:cNvSpPr>
          <p:nvPr>
            <p:ph type="ftr"/>
          </p:nvPr>
        </p:nvSpPr>
        <p:spPr>
          <a:xfrm>
            <a:off x="1088280" y="6272640"/>
            <a:ext cx="6327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sldNum"/>
          </p:nvPr>
        </p:nvSpPr>
        <p:spPr>
          <a:xfrm>
            <a:off x="9592560" y="4289400"/>
            <a:ext cx="1193400" cy="6397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C3EF63C4-B0A9-4C94-8960-5686C8919300}" type="slidenum">
              <a:rPr lang="en-US" sz="2800" b="1" strike="noStrike" spc="-1">
                <a:solidFill>
                  <a:srgbClr val="FFFFFF"/>
                </a:solidFill>
                <a:latin typeface="Rockwell Condensed"/>
              </a:rPr>
              <a:t>‹#›</a:t>
            </a:fld>
            <a:endParaRPr lang="en-IN" sz="2800" b="0" strike="noStrike" spc="-1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6CD7FE2-05CB-498F-B665-AD4C20DC3BB9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11/22/2020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B32CE2D-8AFE-4A87-A58A-54960E64463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09E7E1E-C5D0-46E1-A9B7-03983EFCC722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11/22/2020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78E1F95-EF3C-4615-8C51-105F97E8715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0995D21-C7ED-4539-BA97-BD0567E20C85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11/22/2020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F5042A7-3BEB-4FFD-905A-AB74578F84F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dt"/>
          </p:nvPr>
        </p:nvSpPr>
        <p:spPr>
          <a:xfrm>
            <a:off x="9334800" y="6041520"/>
            <a:ext cx="1343520" cy="3646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ADB565D-B441-4A94-9488-40EAB86DF6E4}" type="datetime1">
              <a:rPr lang="en-US" sz="900" b="0" strike="noStrike" spc="-1">
                <a:solidFill>
                  <a:srgbClr val="FFFFFF"/>
                </a:solidFill>
                <a:latin typeface="Century Gothic"/>
              </a:rPr>
              <a:t>11/22/2020</a:t>
            </a:fld>
            <a:endParaRPr lang="en-IN" sz="900" b="0" strike="noStrike" spc="-1">
              <a:latin typeface="Times New Roman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ftr"/>
          </p:nvPr>
        </p:nvSpPr>
        <p:spPr>
          <a:xfrm>
            <a:off x="451440" y="6041520"/>
            <a:ext cx="8643960" cy="3646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/>
          </p:nvPr>
        </p:nvSpPr>
        <p:spPr>
          <a:xfrm>
            <a:off x="10678320" y="5915880"/>
            <a:ext cx="1061640" cy="490320"/>
          </a:xfrm>
          <a:prstGeom prst="rect">
            <a:avLst/>
          </a:prstGeom>
        </p:spPr>
        <p:txBody>
          <a:bodyPr bIns="10800" anchor="b">
            <a:noAutofit/>
          </a:bodyPr>
          <a:lstStyle/>
          <a:p>
            <a:pPr algn="r">
              <a:lnSpc>
                <a:spcPct val="100000"/>
              </a:lnSpc>
            </a:pPr>
            <a:fld id="{8132FB2E-BC4E-41B7-9072-67FAB8F0B0EF}" type="slidenum">
              <a:rPr lang="en-US" sz="2000" b="0" strike="noStrike" spc="-1">
                <a:solidFill>
                  <a:srgbClr val="00C6BB"/>
                </a:solidFill>
                <a:latin typeface="Century Gothic"/>
              </a:rPr>
              <a:t>‹#›</a:t>
            </a:fld>
            <a:endParaRPr lang="en-IN" sz="2000" b="0" strike="noStrike" spc="-1">
              <a:latin typeface="Times New Roman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Click to edit the title text format</a:t>
            </a: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6527880" y="1085760"/>
            <a:ext cx="4841280" cy="3779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b="1" strike="noStrike" cap="all" spc="-1">
                <a:solidFill>
                  <a:srgbClr val="FFFFFF"/>
                </a:solidFill>
                <a:latin typeface="Rockwell Condensed"/>
              </a:rPr>
              <a:t>PADDIFY</a:t>
            </a:r>
            <a:endParaRPr lang="en-US" sz="9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8393760" y="3429000"/>
            <a:ext cx="3510720" cy="1146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Rockwell"/>
              </a:rPr>
              <a:t>By TEAM REACTIFY</a:t>
            </a:r>
            <a:endParaRPr lang="en-IN" sz="2000" b="0" strike="noStrike" spc="-1">
              <a:latin typeface="Arial"/>
            </a:endParaRPr>
          </a:p>
        </p:txBody>
      </p:sp>
      <p:pic>
        <p:nvPicPr>
          <p:cNvPr id="216" name="Picture 7"/>
          <p:cNvPicPr/>
          <p:nvPr/>
        </p:nvPicPr>
        <p:blipFill>
          <a:blip r:embed="rId2"/>
          <a:stretch/>
        </p:blipFill>
        <p:spPr>
          <a:xfrm>
            <a:off x="822600" y="1020960"/>
            <a:ext cx="5730480" cy="583668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9633960" y="1887840"/>
            <a:ext cx="2270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Rockwell"/>
              </a:rPr>
              <a:t>HACK4SHE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118520" y="1555920"/>
            <a:ext cx="7448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262626"/>
                </a:solidFill>
                <a:latin typeface="Franklin Gothic Demi"/>
              </a:rPr>
              <a:t>FUTURE SCOPE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1118520" y="1819800"/>
            <a:ext cx="5370480" cy="44613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The NGOs can directly get registered on the website and start raising fund.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US" sz="1400" b="0" strike="noStrike" spc="-1" dirty="0">
              <a:solidFill>
                <a:srgbClr val="000000"/>
              </a:solidFill>
              <a:latin typeface="Courier New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Payment Gatew</a:t>
            </a:r>
            <a:r>
              <a:rPr lang="en-US" sz="1400" spc="-1" dirty="0">
                <a:solidFill>
                  <a:srgbClr val="000000"/>
                </a:solidFill>
                <a:latin typeface="Courier New"/>
              </a:rPr>
              <a:t>ays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IN" sz="1400" b="0" strike="noStrike" spc="-1" dirty="0">
                <a:solidFill>
                  <a:srgbClr val="000000"/>
                </a:solidFill>
                <a:latin typeface="Courier New"/>
              </a:rPr>
              <a:t>We will be making a machine learning model to predict the periods and keep track of it.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IN" sz="1400" b="0" strike="noStrike" spc="-1" dirty="0">
                <a:solidFill>
                  <a:srgbClr val="000000"/>
                </a:solidFill>
                <a:latin typeface="Courier New"/>
              </a:rPr>
              <a:t>We will also be providing tests that will ask them a few questions and then determine whether she is suffering from any menstruation disease.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IN" sz="1400" b="0" strike="noStrike" spc="-1" dirty="0">
                <a:solidFill>
                  <a:srgbClr val="000000"/>
                </a:solidFill>
                <a:latin typeface="Courier New"/>
              </a:rPr>
              <a:t>We will also connect them with doctor online so that 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000000"/>
                </a:solidFill>
                <a:latin typeface="Courier New"/>
              </a:rPr>
              <a:t>   they can get consulted for free and avail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000000"/>
                </a:solidFill>
                <a:latin typeface="Courier New"/>
              </a:rPr>
              <a:t>   treatment.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IN" sz="1400" b="0" strike="noStrike" spc="-1" dirty="0">
                <a:solidFill>
                  <a:srgbClr val="000000"/>
                </a:solidFill>
                <a:latin typeface="Courier New"/>
              </a:rPr>
              <a:t>Also we are planning to add the “request pads for social cause” feature soon.</a:t>
            </a:r>
            <a:endParaRPr lang="en-IN" sz="1400" b="0" strike="noStrike" spc="-1" dirty="0">
              <a:latin typeface="Arial"/>
            </a:endParaRPr>
          </a:p>
        </p:txBody>
      </p:sp>
      <p:pic>
        <p:nvPicPr>
          <p:cNvPr id="257" name="Picture 6"/>
          <p:cNvPicPr/>
          <p:nvPr/>
        </p:nvPicPr>
        <p:blipFill>
          <a:blip r:embed="rId2"/>
          <a:stretch/>
        </p:blipFill>
        <p:spPr>
          <a:xfrm>
            <a:off x="5960520" y="0"/>
            <a:ext cx="68576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118520" y="1555920"/>
            <a:ext cx="7448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2"/>
          <p:cNvSpPr/>
          <p:nvPr/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262626"/>
                </a:solidFill>
                <a:latin typeface="Franklin Gothic Demi"/>
              </a:rPr>
              <a:t>GO-TO MARKET STRATEGY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1118520" y="1819800"/>
            <a:ext cx="5042160" cy="35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</a:rPr>
              <a:t>FUNDRAISING CAMPAIGNS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</a:rPr>
              <a:t>SOCIAL MEDIA MARKETING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</a:rPr>
              <a:t>MEMBERSHIP MUTUAL BENEFITS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</a:rPr>
              <a:t>SOCIAL RECOGNITION STRATEGY.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261" name="Picture 6"/>
          <p:cNvPicPr/>
          <p:nvPr/>
        </p:nvPicPr>
        <p:blipFill>
          <a:blip r:embed="rId2"/>
          <a:stretch/>
        </p:blipFill>
        <p:spPr>
          <a:xfrm>
            <a:off x="5980680" y="1091880"/>
            <a:ext cx="5979600" cy="567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118520" y="1555920"/>
            <a:ext cx="7448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2"/>
          <p:cNvSpPr/>
          <p:nvPr/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262626"/>
                </a:solidFill>
                <a:latin typeface="Franklin Gothic Demi"/>
              </a:rPr>
              <a:t>COMPETITOR ANALYSIS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929880" y="1607760"/>
            <a:ext cx="3932280" cy="431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In Indian market although there a lot of fundraising website but till now no one is able to connect all the 3 types of users together like PADDIFY.</a:t>
            </a:r>
            <a:endParaRPr lang="en-IN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Unlike other website , it allows NGOs to get registered and showcase their needs. Also in future they can directly request for pads.</a:t>
            </a:r>
            <a:endParaRPr lang="en-IN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It keeps complete transparency and the Donars are recognized for their social works.</a:t>
            </a:r>
            <a:endParaRPr lang="en-IN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Every Donars and NGO can keep track of the transactions happening in Paddify.</a:t>
            </a:r>
            <a:endParaRPr lang="en-IN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We at Paddify are more focused on building a community that can help the women’s in need.</a:t>
            </a:r>
            <a:endParaRPr lang="en-IN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265" name="Picture 6"/>
          <p:cNvPicPr/>
          <p:nvPr/>
        </p:nvPicPr>
        <p:blipFill>
          <a:blip r:embed="rId2"/>
          <a:srcRect t="4936"/>
          <a:stretch/>
        </p:blipFill>
        <p:spPr>
          <a:xfrm>
            <a:off x="5211360" y="1234080"/>
            <a:ext cx="6980400" cy="511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838080" y="33840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2"/>
          <p:cNvSpPr/>
          <p:nvPr/>
        </p:nvSpPr>
        <p:spPr>
          <a:xfrm>
            <a:off x="934200" y="63180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Franklin Gothic Demi"/>
              </a:rPr>
              <a:t>USER-JOURNEY (PICTORIAL)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268" name="Picture 12"/>
          <p:cNvPicPr/>
          <p:nvPr/>
        </p:nvPicPr>
        <p:blipFill>
          <a:blip r:embed="rId2"/>
          <a:stretch/>
        </p:blipFill>
        <p:spPr>
          <a:xfrm>
            <a:off x="1855440" y="1459800"/>
            <a:ext cx="8494920" cy="437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2"/>
          <a:stretch/>
        </p:blipFill>
        <p:spPr>
          <a:xfrm>
            <a:off x="0" y="291240"/>
            <a:ext cx="12191760" cy="573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Picture 7"/>
          <p:cNvPicPr/>
          <p:nvPr/>
        </p:nvPicPr>
        <p:blipFill>
          <a:blip r:embed="rId2"/>
          <a:stretch/>
        </p:blipFill>
        <p:spPr>
          <a:xfrm>
            <a:off x="0" y="561960"/>
            <a:ext cx="12191760" cy="573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4" name="Picture 6"/>
          <p:cNvPicPr/>
          <p:nvPr/>
        </p:nvPicPr>
        <p:blipFill>
          <a:blip r:embed="rId2"/>
          <a:stretch/>
        </p:blipFill>
        <p:spPr>
          <a:xfrm>
            <a:off x="0" y="564120"/>
            <a:ext cx="12191760" cy="572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"/>
          <p:cNvPicPr/>
          <p:nvPr/>
        </p:nvPicPr>
        <p:blipFill>
          <a:blip r:embed="rId2"/>
          <a:stretch/>
        </p:blipFill>
        <p:spPr>
          <a:xfrm>
            <a:off x="0" y="555480"/>
            <a:ext cx="12191760" cy="574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/>
          <p:cNvPicPr/>
          <p:nvPr/>
        </p:nvPicPr>
        <p:blipFill>
          <a:blip r:embed="rId2"/>
          <a:stretch/>
        </p:blipFill>
        <p:spPr>
          <a:xfrm>
            <a:off x="0" y="561960"/>
            <a:ext cx="12191760" cy="573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2"/>
          <p:cNvPicPr/>
          <p:nvPr/>
        </p:nvPicPr>
        <p:blipFill>
          <a:blip r:embed="rId2"/>
          <a:stretch/>
        </p:blipFill>
        <p:spPr>
          <a:xfrm>
            <a:off x="91080" y="0"/>
            <a:ext cx="6193800" cy="6857640"/>
          </a:xfrm>
          <a:prstGeom prst="rect">
            <a:avLst/>
          </a:prstGeom>
          <a:ln>
            <a:noFill/>
          </a:ln>
        </p:spPr>
      </p:pic>
      <p:pic>
        <p:nvPicPr>
          <p:cNvPr id="278" name="Picture 4"/>
          <p:cNvPicPr/>
          <p:nvPr/>
        </p:nvPicPr>
        <p:blipFill>
          <a:blip r:embed="rId3"/>
          <a:stretch/>
        </p:blipFill>
        <p:spPr>
          <a:xfrm>
            <a:off x="6285240" y="-70920"/>
            <a:ext cx="59061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403200" y="5605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262626"/>
                </a:solidFill>
                <a:latin typeface="Franklin Gothic Demi"/>
              </a:rPr>
              <a:t>PROBLEM STATEMENT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171800" y="2032920"/>
            <a:ext cx="5175360" cy="32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Often girls in rural areas are having issues regarding sanitary pads. Also quality pads are costly. Arranging pads for them in the large amount is itself a heavy task for families with low income. As a result a large amount of girls and women suffer from various genital diseases.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Also lack of proper awareness and facilities hamper their 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Courier New"/>
              </a:rPr>
              <a:t>Education and psychological health.</a:t>
            </a:r>
            <a:endParaRPr lang="en-IN" sz="1400" b="0" strike="noStrike" spc="-1">
              <a:latin typeface="Arial"/>
            </a:endParaRPr>
          </a:p>
        </p:txBody>
      </p:sp>
      <p:pic>
        <p:nvPicPr>
          <p:cNvPr id="220" name="Picture 5"/>
          <p:cNvPicPr/>
          <p:nvPr/>
        </p:nvPicPr>
        <p:blipFill>
          <a:blip r:embed="rId2"/>
          <a:stretch/>
        </p:blipFill>
        <p:spPr>
          <a:xfrm>
            <a:off x="6924600" y="0"/>
            <a:ext cx="5267160" cy="6825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"/>
          <p:cNvPicPr/>
          <p:nvPr/>
        </p:nvPicPr>
        <p:blipFill>
          <a:blip r:embed="rId2"/>
          <a:stretch/>
        </p:blipFill>
        <p:spPr>
          <a:xfrm>
            <a:off x="3143520" y="1447200"/>
            <a:ext cx="6029280" cy="4223160"/>
          </a:xfrm>
          <a:prstGeom prst="rect">
            <a:avLst/>
          </a:prstGeom>
          <a:ln w="190440" cap="rnd">
            <a:solidFill>
              <a:srgbClr val="FFFFFF"/>
            </a:solidFill>
            <a:round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118520" y="1555920"/>
            <a:ext cx="7448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2"/>
          <p:cNvSpPr/>
          <p:nvPr/>
        </p:nvSpPr>
        <p:spPr>
          <a:xfrm>
            <a:off x="581040" y="736560"/>
            <a:ext cx="1102932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262626"/>
                </a:solidFill>
                <a:latin typeface="Franklin Gothic Demi"/>
              </a:rPr>
              <a:t>Case study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850320" y="1555920"/>
            <a:ext cx="6436080" cy="404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202124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202124"/>
                </a:solidFill>
                <a:latin typeface="Courier New"/>
              </a:rPr>
              <a:t>Nearly 23 million girls drop out of school annually due to lack of proper menstrual hygiene management facilities, which include availability of sanitary napkins and logical awareness of menstruation.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202124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202124"/>
                </a:solidFill>
                <a:latin typeface="Courier New"/>
              </a:rPr>
              <a:t>Only 36 Percent Women Use Sanitary Pads In India. National Family Health Survey 2015-2016 estimates that of the 336 million menstruating women in India about 121 million (roughly 36 percent) women are using sanitary napkins, locally or commercially produced.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The study observed that 176 (64%) in urban area and 120 (45.11%) in rural area used sanitary pads and 99 (36%) girls in the urban and 146 (54.89%) girls in the rural area were using homemade sanitary pads. 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</p:txBody>
      </p:sp>
      <p:pic>
        <p:nvPicPr>
          <p:cNvPr id="224" name="Picture 6"/>
          <p:cNvPicPr/>
          <p:nvPr/>
        </p:nvPicPr>
        <p:blipFill>
          <a:blip r:embed="rId2"/>
          <a:stretch/>
        </p:blipFill>
        <p:spPr>
          <a:xfrm>
            <a:off x="7286400" y="630360"/>
            <a:ext cx="4861440" cy="622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118520" y="1555920"/>
            <a:ext cx="7448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2"/>
          <p:cNvSpPr/>
          <p:nvPr/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262626"/>
                </a:solidFill>
                <a:latin typeface="Franklin Gothic Demi"/>
              </a:rPr>
              <a:t>SOLUTION</a:t>
            </a:r>
            <a:endParaRPr lang="en-IN" sz="2800" b="0" strike="noStrike" spc="-1">
              <a:latin typeface="Arial"/>
            </a:endParaRPr>
          </a:p>
        </p:txBody>
      </p:sp>
      <p:pic>
        <p:nvPicPr>
          <p:cNvPr id="227" name="Picture 4"/>
          <p:cNvPicPr/>
          <p:nvPr/>
        </p:nvPicPr>
        <p:blipFill>
          <a:blip r:embed="rId2"/>
          <a:stretch/>
        </p:blipFill>
        <p:spPr>
          <a:xfrm>
            <a:off x="7256880" y="0"/>
            <a:ext cx="6857640" cy="685764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1118520" y="1819800"/>
            <a:ext cx="6436080" cy="441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Paddify is a all-in-one platform(as of now static) for NGOs to raise fund and buy the sanitary pads for rural girls in huge amount. 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Also, we connect sanitary pads manufacturing companies with NGOs or other organizations to buy pads in bulk in less amount, so that girls could be easily provided with pads. 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This will also increase the awareness among girls in rural areas as still most of them are not familiar with sanitary napkins or menstrual cups. 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Also it will be an easy-go platform for those who are willing to donate for a social cause.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Also we provide automatic assistance that can help the users understand us better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ourier New"/>
              </a:rPr>
              <a:t>Technologies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: React, Firebase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118520" y="1341000"/>
            <a:ext cx="7448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2"/>
          <p:cNvSpPr/>
          <p:nvPr/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262626"/>
                </a:solidFill>
                <a:latin typeface="Franklin Gothic Demi"/>
              </a:rPr>
              <a:t>MARKET SIZE ANALYSIS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958680" y="1415880"/>
            <a:ext cx="6800040" cy="51897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Total population of India 	= </a:t>
            </a:r>
            <a:r>
              <a:rPr lang="en-US" sz="1400" b="1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1.38 Billion</a:t>
            </a:r>
            <a:endParaRPr lang="en-IN" sz="1400" b="1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Urban 30%</a:t>
            </a:r>
            <a:endParaRPr lang="en-IN" sz="14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Aft>
                <a:spcPts val="799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Rural </a:t>
            </a:r>
            <a:r>
              <a:rPr lang="en-US" sz="1400" b="1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70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%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Considering only rural part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Rural sex ratio – FEMALE : MALE = </a:t>
            </a:r>
            <a:r>
              <a:rPr lang="en-US" sz="140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950 : 1000 </a:t>
            </a:r>
            <a:endParaRPr lang="en-IN" sz="140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Total Female in rural = (</a:t>
            </a:r>
            <a:r>
              <a:rPr lang="en-US" sz="1400" b="1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950/1950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) * 0.7 * 1.38 =0.47 billion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AGE GROUP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0 - 14 		= 26.62%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14 – 64		= 67%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65+ 		= 6.38%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Menstruation starting age = 12 years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Menopause age 	    = 50 years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Total 12 – 50 years 		= 5.7% + 49.58%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				= </a:t>
            </a:r>
            <a:r>
              <a:rPr lang="en-US" sz="1400" b="1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55.28%</a:t>
            </a:r>
            <a:endParaRPr lang="en-IN" sz="1400" b="1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Total Female in rural from 12 – 50 years =0.5528*0.47 billion	                                 =</a:t>
            </a:r>
            <a:r>
              <a:rPr lang="en-US" sz="1400" b="1" strike="noStrike" spc="-1" dirty="0">
                <a:solidFill>
                  <a:srgbClr val="000000"/>
                </a:solidFill>
                <a:latin typeface="Courier New"/>
                <a:ea typeface="Calibri"/>
              </a:rPr>
              <a:t>0.26 billion </a:t>
            </a:r>
            <a:endParaRPr lang="en-IN" sz="1400" b="1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</p:txBody>
      </p:sp>
      <p:pic>
        <p:nvPicPr>
          <p:cNvPr id="232" name="Picture 6"/>
          <p:cNvPicPr/>
          <p:nvPr/>
        </p:nvPicPr>
        <p:blipFill>
          <a:blip r:embed="rId2"/>
          <a:stretch/>
        </p:blipFill>
        <p:spPr>
          <a:xfrm>
            <a:off x="7839000" y="0"/>
            <a:ext cx="43088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1118520" y="1555920"/>
            <a:ext cx="7448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262626"/>
                </a:solidFill>
                <a:latin typeface="Franklin Gothic Demi"/>
              </a:rPr>
              <a:t>NGO’S AVAILABLE for women health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118520" y="1819800"/>
            <a:ext cx="6436080" cy="35379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There are about 3.2 million NGOs in India out of which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b="1" strike="noStrike" spc="-1" dirty="0">
                <a:solidFill>
                  <a:srgbClr val="000000"/>
                </a:solidFill>
                <a:latin typeface="Courier New"/>
              </a:rPr>
              <a:t>0.48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 million NGOs are </a:t>
            </a:r>
            <a:r>
              <a:rPr lang="en-US" sz="1400" b="1" strike="noStrike" spc="-1" dirty="0">
                <a:solidFill>
                  <a:srgbClr val="000000"/>
                </a:solidFill>
                <a:latin typeface="Courier New"/>
              </a:rPr>
              <a:t>working for women Healthcare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.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LIST OF FEW ARE :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CODE RED.</a:t>
            </a: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A PERIOD OF SHARING.</a:t>
            </a: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GREEN THE RED.</a:t>
            </a: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SHOMOTA.</a:t>
            </a: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ECOFEMME.</a:t>
            </a: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UGER.</a:t>
            </a: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#HAPPYTOBLEED.</a:t>
            </a: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THE RED CYCLE.</a:t>
            </a: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HAIKU.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ourier New"/>
              </a:rPr>
              <a:t> </a:t>
            </a:r>
            <a:endParaRPr lang="en-IN" sz="1400" b="0" strike="noStrike" spc="-1" dirty="0">
              <a:latin typeface="Arial"/>
            </a:endParaRPr>
          </a:p>
        </p:txBody>
      </p:sp>
      <p:pic>
        <p:nvPicPr>
          <p:cNvPr id="236" name="Picture 6"/>
          <p:cNvPicPr/>
          <p:nvPr/>
        </p:nvPicPr>
        <p:blipFill>
          <a:blip r:embed="rId2"/>
          <a:srcRect l="6671" t="6477" r="2578" b="-4112"/>
          <a:stretch/>
        </p:blipFill>
        <p:spPr>
          <a:xfrm>
            <a:off x="5814720" y="2316960"/>
            <a:ext cx="6036480" cy="411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1118520" y="1555920"/>
            <a:ext cx="7448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2"/>
          <p:cNvSpPr/>
          <p:nvPr/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262626"/>
                </a:solidFill>
                <a:latin typeface="Franklin Gothic Demi"/>
              </a:rPr>
              <a:t>User persona</a:t>
            </a:r>
            <a:endParaRPr lang="en-IN" sz="28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2"/>
          <a:stretch/>
        </p:blipFill>
        <p:spPr>
          <a:xfrm>
            <a:off x="7839000" y="1013040"/>
            <a:ext cx="4308840" cy="3929760"/>
          </a:xfrm>
          <a:prstGeom prst="rect">
            <a:avLst/>
          </a:prstGeom>
          <a:ln>
            <a:noFill/>
          </a:ln>
        </p:spPr>
      </p:pic>
      <p:pic>
        <p:nvPicPr>
          <p:cNvPr id="240" name="Picture 8"/>
          <p:cNvPicPr/>
          <p:nvPr/>
        </p:nvPicPr>
        <p:blipFill>
          <a:blip r:embed="rId3"/>
          <a:stretch/>
        </p:blipFill>
        <p:spPr>
          <a:xfrm>
            <a:off x="200160" y="1950480"/>
            <a:ext cx="3451320" cy="2967120"/>
          </a:xfrm>
          <a:prstGeom prst="rect">
            <a:avLst/>
          </a:prstGeom>
          <a:ln>
            <a:noFill/>
          </a:ln>
        </p:spPr>
      </p:pic>
      <p:pic>
        <p:nvPicPr>
          <p:cNvPr id="241" name="Picture 10"/>
          <p:cNvPicPr/>
          <p:nvPr/>
        </p:nvPicPr>
        <p:blipFill>
          <a:blip r:embed="rId4"/>
          <a:stretch/>
        </p:blipFill>
        <p:spPr>
          <a:xfrm>
            <a:off x="3837240" y="1171080"/>
            <a:ext cx="4001400" cy="3795480"/>
          </a:xfrm>
          <a:prstGeom prst="rect">
            <a:avLst/>
          </a:prstGeom>
          <a:ln>
            <a:noFill/>
          </a:ln>
        </p:spPr>
      </p:pic>
      <p:sp>
        <p:nvSpPr>
          <p:cNvPr id="242" name="CustomShape 3"/>
          <p:cNvSpPr/>
          <p:nvPr/>
        </p:nvSpPr>
        <p:spPr>
          <a:xfrm>
            <a:off x="483480" y="4751640"/>
            <a:ext cx="3451320" cy="11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This is Ruchi. She is 12 years old and have recently hit her puberty.</a:t>
            </a:r>
            <a:endParaRPr lang="en-IN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She loves going school but on her periods she feels uncomfortable to walk experiences itchiness , So she can not go to school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4651920" y="4745520"/>
            <a:ext cx="3186720" cy="11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This is Harpreet and she is in her mid  20’s. She has been managing her periods with rough clothes. She is not aware of pads and has suffer a lot on are cycle days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8566920" y="4829400"/>
            <a:ext cx="3186720" cy="100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She is Akansha. She is 45 years old and married. She suffered from genital infection and still uses clothes to control her flow.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118520" y="1555920"/>
            <a:ext cx="7448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2"/>
          <p:cNvSpPr/>
          <p:nvPr/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262626"/>
                </a:solidFill>
                <a:latin typeface="Franklin Gothic Demi"/>
              </a:rPr>
              <a:t>USER JOURNEY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118520" y="1819800"/>
            <a:ext cx="6436080" cy="350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There will be three types – 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Donor, NGO, Pad producing Companies.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ourier New"/>
              </a:rPr>
              <a:t>Donor: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It is a simple interface where individual or team willing to donate can signup with Paddify.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Then they need to look among the list of NGOs registered with us.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They can choose the Ngo they are willing to donate in and Click on the donate button.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They need to fill the amount they want to donate and along with the required details.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The amount will be transferred to NGO’s bank account.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And the amount donated will be visible in the user profile which will help them to keep track of the transactions.</a:t>
            </a:r>
            <a:endParaRPr lang="en-IN" sz="1400" b="0" strike="noStrike" spc="-1">
              <a:latin typeface="Arial"/>
            </a:endParaRPr>
          </a:p>
        </p:txBody>
      </p:sp>
      <p:pic>
        <p:nvPicPr>
          <p:cNvPr id="248" name="Picture 6"/>
          <p:cNvPicPr/>
          <p:nvPr/>
        </p:nvPicPr>
        <p:blipFill>
          <a:blip r:embed="rId2"/>
          <a:stretch/>
        </p:blipFill>
        <p:spPr>
          <a:xfrm>
            <a:off x="6209280" y="0"/>
            <a:ext cx="68576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1118520" y="1555920"/>
            <a:ext cx="7448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2"/>
          <p:cNvSpPr/>
          <p:nvPr/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262626"/>
                </a:solidFill>
                <a:latin typeface="Franklin Gothic Demi"/>
              </a:rPr>
              <a:t>USER JOURNEY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1006200" y="1296360"/>
            <a:ext cx="4118760" cy="41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ourier New"/>
              </a:rPr>
              <a:t>NGO: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It is a simple interface where NGOs can signup with Paddify.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Once they signup, they will be registered and there names will be reflected in the Paddify website.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They need to provide their bank details and the cause they are working for so that users can donate.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The NGOs can connect with the pad producing companies and place pad orders at a bulk rate and heavy discounts.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6849720" y="1037160"/>
            <a:ext cx="4223160" cy="27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ourier New"/>
              </a:rPr>
              <a:t>PAD-PRODUCING COMPANY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The companies can connect with Paddify.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Here they can get a lot of bulk orders from the NGOs who are working for women healthcare.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They will have a permanent and assured customer if they get connected with paddify.</a:t>
            </a:r>
            <a:endParaRPr lang="en-IN" sz="1400" b="0" strike="noStrike" spc="-1">
              <a:latin typeface="Arial"/>
            </a:endParaRPr>
          </a:p>
        </p:txBody>
      </p:sp>
      <p:pic>
        <p:nvPicPr>
          <p:cNvPr id="253" name="Picture 8"/>
          <p:cNvPicPr/>
          <p:nvPr/>
        </p:nvPicPr>
        <p:blipFill>
          <a:blip r:embed="rId2"/>
          <a:stretch/>
        </p:blipFill>
        <p:spPr>
          <a:xfrm>
            <a:off x="6962400" y="4170960"/>
            <a:ext cx="4223160" cy="226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661</TotalTime>
  <Words>1065</Words>
  <Application>Microsoft Office PowerPoint</Application>
  <PresentationFormat>Widescreen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Arial</vt:lpstr>
      <vt:lpstr>Calibri</vt:lpstr>
      <vt:lpstr>Calibri Light</vt:lpstr>
      <vt:lpstr>Century Gothic</vt:lpstr>
      <vt:lpstr>Courier New</vt:lpstr>
      <vt:lpstr>Franklin Gothic Demi</vt:lpstr>
      <vt:lpstr>Rockwell</vt:lpstr>
      <vt:lpstr>Rockwell Condensed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pcosmopolitan</dc:title>
  <dc:subject/>
  <dc:creator>Dikshita Basu</dc:creator>
  <dc:description/>
  <cp:lastModifiedBy>Sarthak Gaba</cp:lastModifiedBy>
  <cp:revision>29</cp:revision>
  <dcterms:created xsi:type="dcterms:W3CDTF">2020-11-11T08:40:01Z</dcterms:created>
  <dcterms:modified xsi:type="dcterms:W3CDTF">2020-11-22T12:13:48Z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20</vt:i4>
  </property>
</Properties>
</file>